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0" r:id="rId3"/>
    <p:sldId id="365" r:id="rId4"/>
    <p:sldId id="341" r:id="rId5"/>
    <p:sldId id="353" r:id="rId6"/>
    <p:sldId id="366" r:id="rId7"/>
    <p:sldId id="345" r:id="rId8"/>
    <p:sldId id="346" r:id="rId9"/>
    <p:sldId id="347" r:id="rId10"/>
    <p:sldId id="367" r:id="rId11"/>
    <p:sldId id="338" r:id="rId12"/>
    <p:sldId id="354" r:id="rId13"/>
    <p:sldId id="352" r:id="rId14"/>
    <p:sldId id="330" r:id="rId15"/>
    <p:sldId id="355" r:id="rId16"/>
    <p:sldId id="356" r:id="rId17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8.xml"/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9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16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LÍT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326005" cy="980661"/>
            <a:chOff x="1523998" y="0"/>
            <a:chExt cx="2326005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23998" y="207010"/>
              <a:ext cx="23260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690" y="290195"/>
            <a:ext cx="7433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KHỐI LƯỢNG, DUNG TÍCH</a:t>
            </a:r>
            <a:endParaRPr lang="vi-VN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/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  <a:endParaRPr lang="en-US" sz="2600" dirty="0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  <a:endParaRPr lang="en-US" sz="2600" dirty="0">
              <a:solidFill>
                <a:srgbClr val="FF0000"/>
              </a:solidFill>
            </a:endParaRP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/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/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/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/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/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/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/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/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/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/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/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/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/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/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  <a:endParaRPr lang="en-US" sz="26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  <a:endParaRPr lang="en-US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/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/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/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/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/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/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/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/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/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>
                  <a:fillRect/>
                </a:stretch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/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>
                  <a:fillRect/>
                </a:stretch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/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/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/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>
                  <a:fillRect/>
                </a:stretch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/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>
                  <a:fillRect/>
                </a:stretch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/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/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/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/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/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/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>
                  <a:blip r:embed="rId1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/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/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/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/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  <a:endParaRPr lang="en-US" sz="2600" dirty="0"/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  <a:endParaRPr lang="en-US" sz="2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020" t="-1" b="1596"/>
            <a:stretch>
              <a:fillRect/>
            </a:stretch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/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/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  <a:endParaRPr lang="en-US" sz="2800" dirty="0"/>
          </a:p>
        </p:txBody>
      </p:sp>
      <p:sp>
        <p:nvSpPr>
          <p:cNvPr id="40" name="Oval 39"/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en-US" sz="4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/>
                <a:gridCol w="1459580"/>
                <a:gridCol w="1477843"/>
                <a:gridCol w="1305667"/>
                <a:gridCol w="1383929"/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en-US" sz="2600" dirty="0"/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556" y="1535772"/>
            <a:ext cx="4069517" cy="2491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?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108835" y="3850005"/>
            <a:ext cx="6768465" cy="2491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i="1" dirty="0" err="1">
                <a:solidFill>
                  <a:srgbClr val="FF0000"/>
                </a:solidFill>
              </a:rPr>
              <a:t>Bài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giải</a:t>
            </a:r>
            <a:endParaRPr lang="en-US" sz="2600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lít</a:t>
            </a:r>
            <a:r>
              <a:rPr lang="en-US" sz="2600" b="1" dirty="0"/>
              <a:t> </a:t>
            </a:r>
            <a:r>
              <a:rPr lang="en-US" sz="2600" b="1" dirty="0" err="1"/>
              <a:t>nước</a:t>
            </a:r>
            <a:r>
              <a:rPr lang="en-US" sz="2600" b="1" dirty="0"/>
              <a:t> </a:t>
            </a:r>
            <a:r>
              <a:rPr lang="en-US" sz="2600" b="1" dirty="0" err="1"/>
              <a:t>mắm</a:t>
            </a:r>
            <a:r>
              <a:rPr lang="en-US" sz="2600" b="1" dirty="0"/>
              <a:t> </a:t>
            </a:r>
            <a:r>
              <a:rPr lang="en-US" sz="2600" b="1" dirty="0" err="1"/>
              <a:t>còn</a:t>
            </a:r>
            <a:r>
              <a:rPr lang="en-US" sz="2600" b="1" dirty="0"/>
              <a:t> </a:t>
            </a:r>
            <a:r>
              <a:rPr lang="en-US" sz="2600" b="1" dirty="0" err="1"/>
              <a:t>lại</a:t>
            </a:r>
            <a:r>
              <a:rPr lang="en-US" sz="2600" b="1" dirty="0"/>
              <a:t> </a:t>
            </a:r>
            <a:r>
              <a:rPr lang="en-US" sz="2600" b="1" dirty="0" err="1"/>
              <a:t>trong</a:t>
            </a:r>
            <a:r>
              <a:rPr lang="en-US" sz="2600" b="1" dirty="0"/>
              <a:t> can </a:t>
            </a:r>
            <a:r>
              <a:rPr lang="en-US" sz="2600" b="1" dirty="0" err="1"/>
              <a:t>là</a:t>
            </a:r>
            <a:r>
              <a:rPr lang="en-US" sz="2600" b="1" dirty="0"/>
              <a:t>:</a:t>
            </a:r>
            <a:endParaRPr lang="en-US" sz="2600" b="1" dirty="0"/>
          </a:p>
          <a:p>
            <a:pPr algn="ctr">
              <a:lnSpc>
                <a:spcPct val="150000"/>
              </a:lnSpc>
            </a:pPr>
            <a:r>
              <a:rPr lang="en-US" sz="2600" b="1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b="1" dirty="0"/>
              <a:t>)</a:t>
            </a:r>
            <a:endParaRPr lang="en-US" sz="2600" b="1" dirty="0"/>
          </a:p>
          <a:p>
            <a:pPr algn="ctr">
              <a:lnSpc>
                <a:spcPct val="150000"/>
              </a:lnSpc>
            </a:pPr>
            <a:r>
              <a:rPr lang="en-US" sz="2600" b="1" dirty="0" err="1"/>
              <a:t>Đáp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: 8</a:t>
            </a:r>
            <a:r>
              <a:rPr lang="en-US" sz="2600" b="1" i="1" dirty="0">
                <a:latin typeface="Book Antiqua" panose="02040602050305030304" pitchFamily="18" charset="0"/>
                <a:sym typeface="+mn-ea"/>
              </a:rPr>
              <a:t>l</a:t>
            </a:r>
            <a:r>
              <a:rPr lang="en-US" sz="2600" b="1" dirty="0"/>
              <a:t> </a:t>
            </a:r>
            <a:r>
              <a:rPr lang="en-US" sz="2600" b="1" dirty="0" err="1"/>
              <a:t>nước</a:t>
            </a:r>
            <a:r>
              <a:rPr lang="en-US" sz="2600" b="1" dirty="0"/>
              <a:t> </a:t>
            </a:r>
            <a:r>
              <a:rPr lang="en-US" sz="2600" b="1" dirty="0" err="1"/>
              <a:t>mắm</a:t>
            </a:r>
            <a:r>
              <a:rPr lang="en-US" sz="2600" b="1" dirty="0"/>
              <a:t>.</a:t>
            </a:r>
            <a:endParaRPr lang="en-US" sz="26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4367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vi-VN" alt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/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  <a:endParaRPr lang="en-US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r="1749"/>
              <a:stretch>
                <a:fillRect/>
              </a:stretch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>
              <a:fillRect/>
            </a:stretch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641850" y="3819525"/>
            <a:ext cx="5666740" cy="2299970"/>
            <a:chOff x="5666920" y="1548471"/>
            <a:chExt cx="4531180" cy="1570603"/>
          </a:xfrm>
        </p:grpSpPr>
        <p:sp>
          <p:nvSpPr>
            <p:cNvPr id="24" name="Rectangle 11"/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/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12360" y="3936365"/>
            <a:ext cx="6057265" cy="2183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/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/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-1" fmla="*/ 0 w 4486730"/>
                <a:gd name="connsiteY0-2" fmla="*/ 0 h 1516743"/>
                <a:gd name="connsiteX1-3" fmla="*/ 4486730 w 4486730"/>
                <a:gd name="connsiteY1-4" fmla="*/ 0 h 1516743"/>
                <a:gd name="connsiteX2-5" fmla="*/ 4486730 w 4486730"/>
                <a:gd name="connsiteY2-6" fmla="*/ 1516743 h 1516743"/>
                <a:gd name="connsiteX3-7" fmla="*/ 0 w 4486730"/>
                <a:gd name="connsiteY3-8" fmla="*/ 1516743 h 1516743"/>
                <a:gd name="connsiteX4-9" fmla="*/ 0 w 4486730"/>
                <a:gd name="connsiteY4-10" fmla="*/ 0 h 1516743"/>
                <a:gd name="connsiteX0-11" fmla="*/ 0 w 4486730"/>
                <a:gd name="connsiteY0-12" fmla="*/ 1 h 1516744"/>
                <a:gd name="connsiteX1-13" fmla="*/ 1236800 w 4486730"/>
                <a:gd name="connsiteY1-14" fmla="*/ 135548 h 1516744"/>
                <a:gd name="connsiteX2-15" fmla="*/ 4486730 w 4486730"/>
                <a:gd name="connsiteY2-16" fmla="*/ 1 h 1516744"/>
                <a:gd name="connsiteX3-17" fmla="*/ 4486730 w 4486730"/>
                <a:gd name="connsiteY3-18" fmla="*/ 1516744 h 1516744"/>
                <a:gd name="connsiteX4-19" fmla="*/ 0 w 4486730"/>
                <a:gd name="connsiteY4-20" fmla="*/ 1516744 h 1516744"/>
                <a:gd name="connsiteX5" fmla="*/ 0 w 4486730"/>
                <a:gd name="connsiteY5" fmla="*/ 1 h 1516744"/>
                <a:gd name="connsiteX0-21" fmla="*/ 0 w 4486730"/>
                <a:gd name="connsiteY0-22" fmla="*/ 1 h 1516744"/>
                <a:gd name="connsiteX1-23" fmla="*/ 1236800 w 4486730"/>
                <a:gd name="connsiteY1-24" fmla="*/ 135548 h 1516744"/>
                <a:gd name="connsiteX2-25" fmla="*/ 4486730 w 4486730"/>
                <a:gd name="connsiteY2-26" fmla="*/ 1 h 1516744"/>
                <a:gd name="connsiteX3-27" fmla="*/ 4486730 w 4486730"/>
                <a:gd name="connsiteY3-28" fmla="*/ 1516744 h 1516744"/>
                <a:gd name="connsiteX4-29" fmla="*/ 0 w 4486730"/>
                <a:gd name="connsiteY4-30" fmla="*/ 1516744 h 1516744"/>
                <a:gd name="connsiteX5-31" fmla="*/ 0 w 4486730"/>
                <a:gd name="connsiteY5-32" fmla="*/ 1 h 1516744"/>
                <a:gd name="connsiteX0-33" fmla="*/ 0 w 4486730"/>
                <a:gd name="connsiteY0-34" fmla="*/ 87513 h 1604256"/>
                <a:gd name="connsiteX1-35" fmla="*/ 1236800 w 4486730"/>
                <a:gd name="connsiteY1-36" fmla="*/ 223060 h 1604256"/>
                <a:gd name="connsiteX2-37" fmla="*/ 3088460 w 4486730"/>
                <a:gd name="connsiteY2-38" fmla="*/ 207820 h 1604256"/>
                <a:gd name="connsiteX3-39" fmla="*/ 4486730 w 4486730"/>
                <a:gd name="connsiteY3-40" fmla="*/ 87513 h 1604256"/>
                <a:gd name="connsiteX4-41" fmla="*/ 4486730 w 4486730"/>
                <a:gd name="connsiteY4-42" fmla="*/ 1604256 h 1604256"/>
                <a:gd name="connsiteX5-43" fmla="*/ 0 w 4486730"/>
                <a:gd name="connsiteY5-44" fmla="*/ 1604256 h 1604256"/>
                <a:gd name="connsiteX6" fmla="*/ 0 w 4486730"/>
                <a:gd name="connsiteY6" fmla="*/ 87513 h 1604256"/>
                <a:gd name="connsiteX0-45" fmla="*/ 0 w 4486730"/>
                <a:gd name="connsiteY0-46" fmla="*/ 2 h 1516745"/>
                <a:gd name="connsiteX1-47" fmla="*/ 1236800 w 4486730"/>
                <a:gd name="connsiteY1-48" fmla="*/ 135549 h 1516745"/>
                <a:gd name="connsiteX2-49" fmla="*/ 3088460 w 4486730"/>
                <a:gd name="connsiteY2-50" fmla="*/ 120309 h 1516745"/>
                <a:gd name="connsiteX3-51" fmla="*/ 4486730 w 4486730"/>
                <a:gd name="connsiteY3-52" fmla="*/ 2 h 1516745"/>
                <a:gd name="connsiteX4-53" fmla="*/ 4486730 w 4486730"/>
                <a:gd name="connsiteY4-54" fmla="*/ 1516745 h 1516745"/>
                <a:gd name="connsiteX5-55" fmla="*/ 0 w 4486730"/>
                <a:gd name="connsiteY5-56" fmla="*/ 1516745 h 1516745"/>
                <a:gd name="connsiteX6-57" fmla="*/ 0 w 4486730"/>
                <a:gd name="connsiteY6-58" fmla="*/ 2 h 1516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  <a:cxn ang="0">
                  <a:pos x="connsiteX6-57" y="connsiteY6-58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/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/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888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charset="0"/>
                <a:cs typeface="Times New Roman" panose="02020603050405020304" charset="0"/>
              </a:rPr>
              <a:t>HOẠT ĐỘNG</a:t>
            </a:r>
            <a:endParaRPr lang="vi-VN" alt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52540" y="1167531"/>
            <a:ext cx="6533515" cy="691515"/>
            <a:chOff x="1094511" y="1464900"/>
            <a:chExt cx="6533515" cy="691515"/>
          </a:xfrm>
        </p:grpSpPr>
        <p:sp>
          <p:nvSpPr>
            <p:cNvPr id="2" name="Oval 1"/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17751" y="1464900"/>
              <a:ext cx="6010275" cy="6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dirty="0"/>
                <a:t>Quan </a:t>
              </a:r>
              <a:r>
                <a:rPr lang="en-US" sz="2600" b="1" dirty="0" err="1"/>
                <a:t>sát</a:t>
              </a:r>
              <a:r>
                <a:rPr lang="en-US" sz="2600" b="1" dirty="0"/>
                <a:t> </a:t>
              </a:r>
              <a:r>
                <a:rPr lang="en-US" sz="2600" b="1" dirty="0" err="1"/>
                <a:t>tranh</a:t>
              </a:r>
              <a:r>
                <a:rPr lang="en-US" sz="2600" b="1" dirty="0"/>
                <a:t> </a:t>
              </a:r>
              <a:r>
                <a:rPr lang="en-US" sz="2600" b="1" dirty="0" err="1"/>
                <a:t>rồi</a:t>
              </a:r>
              <a:r>
                <a:rPr lang="en-US" sz="2600" b="1" dirty="0"/>
                <a:t> </a:t>
              </a:r>
              <a:r>
                <a:rPr lang="en-US" sz="2600" b="1" dirty="0" err="1"/>
                <a:t>chọn</a:t>
              </a:r>
              <a:r>
                <a:rPr lang="en-US" sz="2600" b="1" dirty="0"/>
                <a:t> </a:t>
              </a:r>
              <a:r>
                <a:rPr lang="en-US" sz="2600" b="1" dirty="0" err="1"/>
                <a:t>câu</a:t>
              </a:r>
              <a:r>
                <a:rPr lang="en-US" sz="2600" b="1" dirty="0"/>
                <a:t> </a:t>
              </a:r>
              <a:r>
                <a:rPr lang="en-US" sz="2600" b="1" dirty="0" err="1"/>
                <a:t>đúng</a:t>
              </a:r>
              <a:r>
                <a:rPr lang="en-US" sz="2600" b="1" dirty="0"/>
                <a:t>.</a:t>
              </a:r>
              <a:endParaRPr lang="en-US" sz="26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  <a:endParaRPr lang="en-US" sz="2600" dirty="0"/>
          </a:p>
        </p:txBody>
      </p:sp>
      <p:sp>
        <p:nvSpPr>
          <p:cNvPr id="10" name="Oval 9"/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1428" y="301913"/>
            <a:ext cx="9396041" cy="691515"/>
            <a:chOff x="1416228" y="1341004"/>
            <a:chExt cx="9396041" cy="691515"/>
          </a:xfrm>
        </p:grpSpPr>
        <p:sp>
          <p:nvSpPr>
            <p:cNvPr id="2" name="TextBox 1"/>
            <p:cNvSpPr txBox="1"/>
            <p:nvPr/>
          </p:nvSpPr>
          <p:spPr>
            <a:xfrm>
              <a:off x="2019440" y="1341004"/>
              <a:ext cx="8792829" cy="6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dirty="0" err="1"/>
                <a:t>Số</a:t>
              </a:r>
              <a:r>
                <a:rPr lang="en-US" sz="2600" b="1" dirty="0"/>
                <a:t>?</a:t>
              </a:r>
              <a:endParaRPr lang="en-US" sz="2600" b="1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>
              <a:fillRect/>
            </a:stretch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/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1749"/>
            <a:stretch>
              <a:fillRect/>
            </a:stretch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/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/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>
              <a:fillRect/>
            </a:stretch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/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/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/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/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  <a:endParaRPr lang="en-US" sz="2600" dirty="0"/>
          </a:p>
        </p:txBody>
      </p:sp>
      <p:sp>
        <p:nvSpPr>
          <p:cNvPr id="20" name="Oval 19"/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  <a:endParaRPr lang="en-US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/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  <a:endParaRPr lang="en-US" sz="2600" dirty="0"/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  <a:endParaRPr lang="en-US" sz="2600" dirty="0"/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5510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p="http://schemas.openxmlformats.org/presentationml/2006/main">
  <p:tag name="ARS_PPT_DBNAME" val="Bai17.Thuchanhvatrainghiemvoicacdonviki-lo-gam,lit[20210604094550206].mdb"/>
  <p:tag name="ARS_RESPONSE_PERSONNUM" val="10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WPS Presentation</Application>
  <PresentationFormat>Widescreen</PresentationFormat>
  <Paragraphs>233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Arial</vt:lpstr>
      <vt:lpstr>Times New Roman</vt:lpstr>
      <vt:lpstr>Book Antiqua</vt:lpstr>
      <vt:lpstr>Microsoft YaHei</vt:lpstr>
      <vt:lpstr>Arial Unicode MS</vt:lpstr>
      <vt:lpstr>UTM Cookies</vt:lpstr>
      <vt:lpstr>Segoe Print</vt:lpstr>
      <vt:lpstr>Calibri</vt:lpstr>
      <vt:lpstr>Viner Hand ITC</vt:lpstr>
      <vt:lpstr>Brush Script 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dong</cp:lastModifiedBy>
  <cp:revision>474</cp:revision>
  <dcterms:created xsi:type="dcterms:W3CDTF">2021-06-02T01:34:00Z</dcterms:created>
  <dcterms:modified xsi:type="dcterms:W3CDTF">2024-11-01T14:49:59Z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50B8562B2ABF4964B2D293ECAA406541_12</vt:lpwstr>
  </property>
  <property fmtid="{D5CDD505-2E9C-101B-9397-08002B2CF9AE}" pid="3" name="KSOProductBuildVer">
    <vt:lpwstr>2057-12.2.0.18607</vt:lpwstr>
  </property>
</Properties>
</file>