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sldIdLst>
    <p:sldId id="261" r:id="rId2"/>
    <p:sldId id="263" r:id="rId3"/>
    <p:sldId id="262" r:id="rId4"/>
    <p:sldId id="264" r:id="rId5"/>
    <p:sldId id="265" r:id="rId6"/>
    <p:sldId id="266" r:id="rId7"/>
  </p:sldIdLst>
  <p:sldSz cx="12192000" cy="6858000"/>
  <p:notesSz cx="6858000" cy="9144000"/>
  <p:embeddedFontLst>
    <p:embeddedFont>
      <p:font typeface="#9Slide03 BoosterNextFYBlack" panose="02000A03000000020004"/>
      <p:regular r:id="rId8"/>
    </p:embeddedFont>
  </p:embeddedFont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DADC"/>
    <a:srgbClr val="FF0066"/>
    <a:srgbClr val="3C89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2" y="12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64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692568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38018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44853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6172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112742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383040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538210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00055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8457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589593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92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3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6.svg"/><Relationship Id="rId3" Type="http://schemas.openxmlformats.org/officeDocument/2006/relationships/image" Target="../media/image16.svg"/><Relationship Id="rId7" Type="http://schemas.openxmlformats.org/officeDocument/2006/relationships/image" Target="../media/image18.svg"/><Relationship Id="rId12" Type="http://schemas.openxmlformats.org/officeDocument/2006/relationships/image" Target="../media/image5.png"/><Relationship Id="rId2" Type="http://schemas.openxmlformats.org/officeDocument/2006/relationships/image" Target="../media/image15.png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8.svg"/><Relationship Id="rId5" Type="http://schemas.openxmlformats.org/officeDocument/2006/relationships/image" Target="../media/image2.svg"/><Relationship Id="rId15" Type="http://schemas.openxmlformats.org/officeDocument/2006/relationships/image" Target="../media/image4.sv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20.svg"/><Relationship Id="rId1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3850573">
            <a:off x="9716452" y="-2946204"/>
            <a:ext cx="5795865" cy="5058210"/>
          </a:xfrm>
          <a:custGeom>
            <a:avLst/>
            <a:gdLst/>
            <a:ahLst/>
            <a:cxnLst/>
            <a:rect l="l" t="t" r="r" b="b"/>
            <a:pathLst>
              <a:path w="8693798" h="7587315">
                <a:moveTo>
                  <a:pt x="0" y="0"/>
                </a:moveTo>
                <a:lnTo>
                  <a:pt x="8693799" y="0"/>
                </a:lnTo>
                <a:lnTo>
                  <a:pt x="8693799" y="7587315"/>
                </a:lnTo>
                <a:lnTo>
                  <a:pt x="0" y="758731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/>
            <a:endParaRPr lang="vi-VN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3" name="Freeform 3"/>
          <p:cNvSpPr/>
          <p:nvPr/>
        </p:nvSpPr>
        <p:spPr>
          <a:xfrm>
            <a:off x="9788998" y="4552844"/>
            <a:ext cx="1561593" cy="1584642"/>
          </a:xfrm>
          <a:custGeom>
            <a:avLst/>
            <a:gdLst/>
            <a:ahLst/>
            <a:cxnLst/>
            <a:rect l="l" t="t" r="r" b="b"/>
            <a:pathLst>
              <a:path w="2342389" h="2376963">
                <a:moveTo>
                  <a:pt x="0" y="0"/>
                </a:moveTo>
                <a:lnTo>
                  <a:pt x="2342389" y="0"/>
                </a:lnTo>
                <a:lnTo>
                  <a:pt x="2342389" y="2376963"/>
                </a:lnTo>
                <a:lnTo>
                  <a:pt x="0" y="237696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/>
            <a:endParaRPr lang="vi-VN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4" name="Freeform 4"/>
          <p:cNvSpPr/>
          <p:nvPr/>
        </p:nvSpPr>
        <p:spPr>
          <a:xfrm>
            <a:off x="0" y="5379879"/>
            <a:ext cx="1561593" cy="1584642"/>
          </a:xfrm>
          <a:custGeom>
            <a:avLst/>
            <a:gdLst/>
            <a:ahLst/>
            <a:cxnLst/>
            <a:rect l="l" t="t" r="r" b="b"/>
            <a:pathLst>
              <a:path w="2342389" h="2376963">
                <a:moveTo>
                  <a:pt x="0" y="0"/>
                </a:moveTo>
                <a:lnTo>
                  <a:pt x="2342389" y="0"/>
                </a:lnTo>
                <a:lnTo>
                  <a:pt x="2342389" y="2376964"/>
                </a:lnTo>
                <a:lnTo>
                  <a:pt x="0" y="237696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/>
            <a:endParaRPr lang="vi-VN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Freeform 5"/>
          <p:cNvSpPr/>
          <p:nvPr/>
        </p:nvSpPr>
        <p:spPr>
          <a:xfrm rot="1720666">
            <a:off x="10261664" y="1743418"/>
            <a:ext cx="458863" cy="2743200"/>
          </a:xfrm>
          <a:custGeom>
            <a:avLst/>
            <a:gdLst/>
            <a:ahLst/>
            <a:cxnLst/>
            <a:rect l="l" t="t" r="r" b="b"/>
            <a:pathLst>
              <a:path w="688294" h="4114800">
                <a:moveTo>
                  <a:pt x="0" y="0"/>
                </a:moveTo>
                <a:lnTo>
                  <a:pt x="688294" y="0"/>
                </a:lnTo>
                <a:lnTo>
                  <a:pt x="688294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/>
            <a:endParaRPr lang="vi-VN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6" name="Freeform 6"/>
          <p:cNvSpPr/>
          <p:nvPr/>
        </p:nvSpPr>
        <p:spPr>
          <a:xfrm rot="-1431690">
            <a:off x="-768623" y="-489027"/>
            <a:ext cx="2341109" cy="2349653"/>
          </a:xfrm>
          <a:custGeom>
            <a:avLst/>
            <a:gdLst/>
            <a:ahLst/>
            <a:cxnLst/>
            <a:rect l="l" t="t" r="r" b="b"/>
            <a:pathLst>
              <a:path w="3511664" h="3524480">
                <a:moveTo>
                  <a:pt x="0" y="0"/>
                </a:moveTo>
                <a:lnTo>
                  <a:pt x="3511664" y="0"/>
                </a:lnTo>
                <a:lnTo>
                  <a:pt x="3511664" y="3524480"/>
                </a:lnTo>
                <a:lnTo>
                  <a:pt x="0" y="352448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/>
            <a:endParaRPr lang="vi-VN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EA42FF68-4D20-9DE2-80C8-EF9BC07B7A57}"/>
              </a:ext>
            </a:extLst>
          </p:cNvPr>
          <p:cNvSpPr/>
          <p:nvPr/>
        </p:nvSpPr>
        <p:spPr>
          <a:xfrm>
            <a:off x="964295" y="2419351"/>
            <a:ext cx="3236230" cy="6275732"/>
          </a:xfrm>
          <a:custGeom>
            <a:avLst/>
            <a:gdLst/>
            <a:ahLst/>
            <a:cxnLst/>
            <a:rect l="l" t="t" r="r" b="b"/>
            <a:pathLst>
              <a:path w="3042428" h="6427665">
                <a:moveTo>
                  <a:pt x="0" y="0"/>
                </a:moveTo>
                <a:lnTo>
                  <a:pt x="3042428" y="0"/>
                </a:lnTo>
                <a:lnTo>
                  <a:pt x="3042428" y="6427665"/>
                </a:lnTo>
                <a:lnTo>
                  <a:pt x="0" y="6427665"/>
                </a:lnTo>
                <a:lnTo>
                  <a:pt x="0" y="0"/>
                </a:lnTo>
                <a:close/>
              </a:path>
            </a:pathLst>
          </a:custGeom>
          <a:blipFill>
            <a:blip r:embed="rId12"/>
            <a:stretch>
              <a:fillRect/>
            </a:stretch>
          </a:blipFill>
        </p:spPr>
        <p:txBody>
          <a:bodyPr/>
          <a:lstStyle/>
          <a:p>
            <a:pPr defTabSz="622432"/>
            <a:endParaRPr lang="vi-VN" sz="1225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8" name="Freeform 9">
            <a:extLst>
              <a:ext uri="{FF2B5EF4-FFF2-40B4-BE49-F238E27FC236}">
                <a16:creationId xmlns:a16="http://schemas.microsoft.com/office/drawing/2014/main" id="{15110101-7D6F-9D3E-58F5-BBD5621C58CD}"/>
              </a:ext>
            </a:extLst>
          </p:cNvPr>
          <p:cNvSpPr/>
          <p:nvPr/>
        </p:nvSpPr>
        <p:spPr>
          <a:xfrm>
            <a:off x="3711764" y="1128638"/>
            <a:ext cx="8480236" cy="5464323"/>
          </a:xfrm>
          <a:custGeom>
            <a:avLst/>
            <a:gdLst/>
            <a:ahLst/>
            <a:cxnLst/>
            <a:rect l="l" t="t" r="r" b="b"/>
            <a:pathLst>
              <a:path w="2762485" h="1844166">
                <a:moveTo>
                  <a:pt x="0" y="0"/>
                </a:moveTo>
                <a:lnTo>
                  <a:pt x="2762485" y="0"/>
                </a:lnTo>
                <a:lnTo>
                  <a:pt x="2762485" y="1844166"/>
                </a:lnTo>
                <a:lnTo>
                  <a:pt x="0" y="1844166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12B7B1D-6107-6DC3-1361-781F580B6FBC}"/>
              </a:ext>
            </a:extLst>
          </p:cNvPr>
          <p:cNvSpPr txBox="1"/>
          <p:nvPr/>
        </p:nvSpPr>
        <p:spPr>
          <a:xfrm>
            <a:off x="5164820" y="3387056"/>
            <a:ext cx="5773383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4400" dirty="0">
                <a:latin typeface="#9Slide03 BoosterNextFYBlack" panose="02000A03000000020004" pitchFamily="2" charset="-93"/>
              </a:rPr>
              <a:t>A. Đánh giá kĩ năng đọc thành tiếng, thuộc lòng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3850573">
            <a:off x="9716452" y="-2946204"/>
            <a:ext cx="5795865" cy="5058210"/>
          </a:xfrm>
          <a:custGeom>
            <a:avLst/>
            <a:gdLst/>
            <a:ahLst/>
            <a:cxnLst/>
            <a:rect l="l" t="t" r="r" b="b"/>
            <a:pathLst>
              <a:path w="8693798" h="7587315">
                <a:moveTo>
                  <a:pt x="0" y="0"/>
                </a:moveTo>
                <a:lnTo>
                  <a:pt x="8693799" y="0"/>
                </a:lnTo>
                <a:lnTo>
                  <a:pt x="8693799" y="7587315"/>
                </a:lnTo>
                <a:lnTo>
                  <a:pt x="0" y="758731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/>
            <a:endParaRPr lang="vi-VN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3" name="Freeform 3"/>
          <p:cNvSpPr/>
          <p:nvPr/>
        </p:nvSpPr>
        <p:spPr>
          <a:xfrm>
            <a:off x="9788998" y="4552844"/>
            <a:ext cx="1561593" cy="1584642"/>
          </a:xfrm>
          <a:custGeom>
            <a:avLst/>
            <a:gdLst/>
            <a:ahLst/>
            <a:cxnLst/>
            <a:rect l="l" t="t" r="r" b="b"/>
            <a:pathLst>
              <a:path w="2342389" h="2376963">
                <a:moveTo>
                  <a:pt x="0" y="0"/>
                </a:moveTo>
                <a:lnTo>
                  <a:pt x="2342389" y="0"/>
                </a:lnTo>
                <a:lnTo>
                  <a:pt x="2342389" y="2376963"/>
                </a:lnTo>
                <a:lnTo>
                  <a:pt x="0" y="237696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/>
            <a:endParaRPr lang="vi-VN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4" name="Freeform 4"/>
          <p:cNvSpPr/>
          <p:nvPr/>
        </p:nvSpPr>
        <p:spPr>
          <a:xfrm>
            <a:off x="0" y="5379879"/>
            <a:ext cx="1561593" cy="1584642"/>
          </a:xfrm>
          <a:custGeom>
            <a:avLst/>
            <a:gdLst/>
            <a:ahLst/>
            <a:cxnLst/>
            <a:rect l="l" t="t" r="r" b="b"/>
            <a:pathLst>
              <a:path w="2342389" h="2376963">
                <a:moveTo>
                  <a:pt x="0" y="0"/>
                </a:moveTo>
                <a:lnTo>
                  <a:pt x="2342389" y="0"/>
                </a:lnTo>
                <a:lnTo>
                  <a:pt x="2342389" y="2376964"/>
                </a:lnTo>
                <a:lnTo>
                  <a:pt x="0" y="237696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/>
            <a:endParaRPr lang="vi-VN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Freeform 5"/>
          <p:cNvSpPr/>
          <p:nvPr/>
        </p:nvSpPr>
        <p:spPr>
          <a:xfrm rot="1720666">
            <a:off x="10261664" y="1743418"/>
            <a:ext cx="458863" cy="2743200"/>
          </a:xfrm>
          <a:custGeom>
            <a:avLst/>
            <a:gdLst/>
            <a:ahLst/>
            <a:cxnLst/>
            <a:rect l="l" t="t" r="r" b="b"/>
            <a:pathLst>
              <a:path w="688294" h="4114800">
                <a:moveTo>
                  <a:pt x="0" y="0"/>
                </a:moveTo>
                <a:lnTo>
                  <a:pt x="688294" y="0"/>
                </a:lnTo>
                <a:lnTo>
                  <a:pt x="688294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/>
            <a:endParaRPr lang="vi-VN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6" name="Freeform 6"/>
          <p:cNvSpPr/>
          <p:nvPr/>
        </p:nvSpPr>
        <p:spPr>
          <a:xfrm rot="-1431690">
            <a:off x="-768623" y="-489027"/>
            <a:ext cx="2341109" cy="2349653"/>
          </a:xfrm>
          <a:custGeom>
            <a:avLst/>
            <a:gdLst/>
            <a:ahLst/>
            <a:cxnLst/>
            <a:rect l="l" t="t" r="r" b="b"/>
            <a:pathLst>
              <a:path w="3511664" h="3524480">
                <a:moveTo>
                  <a:pt x="0" y="0"/>
                </a:moveTo>
                <a:lnTo>
                  <a:pt x="3511664" y="0"/>
                </a:lnTo>
                <a:lnTo>
                  <a:pt x="3511664" y="3524480"/>
                </a:lnTo>
                <a:lnTo>
                  <a:pt x="0" y="352448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/>
            <a:endParaRPr lang="vi-VN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8" name="Freeform 9">
            <a:extLst>
              <a:ext uri="{FF2B5EF4-FFF2-40B4-BE49-F238E27FC236}">
                <a16:creationId xmlns:a16="http://schemas.microsoft.com/office/drawing/2014/main" id="{15110101-7D6F-9D3E-58F5-BBD5621C58CD}"/>
              </a:ext>
            </a:extLst>
          </p:cNvPr>
          <p:cNvSpPr/>
          <p:nvPr/>
        </p:nvSpPr>
        <p:spPr>
          <a:xfrm>
            <a:off x="3711764" y="1128638"/>
            <a:ext cx="8480236" cy="5464323"/>
          </a:xfrm>
          <a:custGeom>
            <a:avLst/>
            <a:gdLst/>
            <a:ahLst/>
            <a:cxnLst/>
            <a:rect l="l" t="t" r="r" b="b"/>
            <a:pathLst>
              <a:path w="2762485" h="1844166">
                <a:moveTo>
                  <a:pt x="0" y="0"/>
                </a:moveTo>
                <a:lnTo>
                  <a:pt x="2762485" y="0"/>
                </a:lnTo>
                <a:lnTo>
                  <a:pt x="2762485" y="1844166"/>
                </a:lnTo>
                <a:lnTo>
                  <a:pt x="0" y="1844166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12B7B1D-6107-6DC3-1361-781F580B6FBC}"/>
              </a:ext>
            </a:extLst>
          </p:cNvPr>
          <p:cNvSpPr txBox="1"/>
          <p:nvPr/>
        </p:nvSpPr>
        <p:spPr>
          <a:xfrm>
            <a:off x="5008486" y="4046628"/>
            <a:ext cx="577338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6000" dirty="0">
                <a:latin typeface="#9Slide03 BoosterNextFYBlack" panose="02000A03000000020004" pitchFamily="2" charset="-93"/>
              </a:rPr>
              <a:t>B. Trả bài viết</a:t>
            </a:r>
          </a:p>
        </p:txBody>
      </p:sp>
      <p:sp>
        <p:nvSpPr>
          <p:cNvPr id="9" name="Freeform 3">
            <a:extLst>
              <a:ext uri="{FF2B5EF4-FFF2-40B4-BE49-F238E27FC236}">
                <a16:creationId xmlns:a16="http://schemas.microsoft.com/office/drawing/2014/main" id="{EFBDE3DB-D192-1794-8E58-569F97F25694}"/>
              </a:ext>
            </a:extLst>
          </p:cNvPr>
          <p:cNvSpPr/>
          <p:nvPr/>
        </p:nvSpPr>
        <p:spPr>
          <a:xfrm>
            <a:off x="475260" y="2363535"/>
            <a:ext cx="4183414" cy="6731653"/>
          </a:xfrm>
          <a:custGeom>
            <a:avLst/>
            <a:gdLst/>
            <a:ahLst/>
            <a:cxnLst/>
            <a:rect l="l" t="t" r="r" b="b"/>
            <a:pathLst>
              <a:path w="2073067" h="3752157">
                <a:moveTo>
                  <a:pt x="0" y="0"/>
                </a:moveTo>
                <a:lnTo>
                  <a:pt x="2073067" y="0"/>
                </a:lnTo>
                <a:lnTo>
                  <a:pt x="2073067" y="3752157"/>
                </a:lnTo>
                <a:lnTo>
                  <a:pt x="0" y="3752157"/>
                </a:lnTo>
                <a:lnTo>
                  <a:pt x="0" y="0"/>
                </a:lnTo>
                <a:close/>
              </a:path>
            </a:pathLst>
          </a:custGeom>
          <a:blipFill>
            <a:blip r:embed="rId14"/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297037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3850573">
            <a:off x="9716452" y="-2946204"/>
            <a:ext cx="5795865" cy="5058210"/>
          </a:xfrm>
          <a:custGeom>
            <a:avLst/>
            <a:gdLst/>
            <a:ahLst/>
            <a:cxnLst/>
            <a:rect l="l" t="t" r="r" b="b"/>
            <a:pathLst>
              <a:path w="8693798" h="7587315">
                <a:moveTo>
                  <a:pt x="0" y="0"/>
                </a:moveTo>
                <a:lnTo>
                  <a:pt x="8693799" y="0"/>
                </a:lnTo>
                <a:lnTo>
                  <a:pt x="8693799" y="7587315"/>
                </a:lnTo>
                <a:lnTo>
                  <a:pt x="0" y="758731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/>
            <a:endParaRPr lang="vi-VN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3" name="Freeform 3"/>
          <p:cNvSpPr/>
          <p:nvPr/>
        </p:nvSpPr>
        <p:spPr>
          <a:xfrm>
            <a:off x="9788998" y="4552844"/>
            <a:ext cx="1561593" cy="1584642"/>
          </a:xfrm>
          <a:custGeom>
            <a:avLst/>
            <a:gdLst/>
            <a:ahLst/>
            <a:cxnLst/>
            <a:rect l="l" t="t" r="r" b="b"/>
            <a:pathLst>
              <a:path w="2342389" h="2376963">
                <a:moveTo>
                  <a:pt x="0" y="0"/>
                </a:moveTo>
                <a:lnTo>
                  <a:pt x="2342389" y="0"/>
                </a:lnTo>
                <a:lnTo>
                  <a:pt x="2342389" y="2376963"/>
                </a:lnTo>
                <a:lnTo>
                  <a:pt x="0" y="237696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/>
            <a:endParaRPr lang="vi-VN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4" name="Freeform 4"/>
          <p:cNvSpPr/>
          <p:nvPr/>
        </p:nvSpPr>
        <p:spPr>
          <a:xfrm>
            <a:off x="0" y="5379879"/>
            <a:ext cx="1561593" cy="1584642"/>
          </a:xfrm>
          <a:custGeom>
            <a:avLst/>
            <a:gdLst/>
            <a:ahLst/>
            <a:cxnLst/>
            <a:rect l="l" t="t" r="r" b="b"/>
            <a:pathLst>
              <a:path w="2342389" h="2376963">
                <a:moveTo>
                  <a:pt x="0" y="0"/>
                </a:moveTo>
                <a:lnTo>
                  <a:pt x="2342389" y="0"/>
                </a:lnTo>
                <a:lnTo>
                  <a:pt x="2342389" y="2376964"/>
                </a:lnTo>
                <a:lnTo>
                  <a:pt x="0" y="237696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/>
            <a:endParaRPr lang="vi-VN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Freeform 5"/>
          <p:cNvSpPr/>
          <p:nvPr/>
        </p:nvSpPr>
        <p:spPr>
          <a:xfrm rot="1720666">
            <a:off x="10261664" y="1743418"/>
            <a:ext cx="458863" cy="2743200"/>
          </a:xfrm>
          <a:custGeom>
            <a:avLst/>
            <a:gdLst/>
            <a:ahLst/>
            <a:cxnLst/>
            <a:rect l="l" t="t" r="r" b="b"/>
            <a:pathLst>
              <a:path w="688294" h="4114800">
                <a:moveTo>
                  <a:pt x="0" y="0"/>
                </a:moveTo>
                <a:lnTo>
                  <a:pt x="688294" y="0"/>
                </a:lnTo>
                <a:lnTo>
                  <a:pt x="688294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/>
            <a:endParaRPr lang="vi-VN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6" name="Freeform 6"/>
          <p:cNvSpPr/>
          <p:nvPr/>
        </p:nvSpPr>
        <p:spPr>
          <a:xfrm rot="-1431690">
            <a:off x="-768623" y="-489027"/>
            <a:ext cx="2341109" cy="2349653"/>
          </a:xfrm>
          <a:custGeom>
            <a:avLst/>
            <a:gdLst/>
            <a:ahLst/>
            <a:cxnLst/>
            <a:rect l="l" t="t" r="r" b="b"/>
            <a:pathLst>
              <a:path w="3511664" h="3524480">
                <a:moveTo>
                  <a:pt x="0" y="0"/>
                </a:moveTo>
                <a:lnTo>
                  <a:pt x="3511664" y="0"/>
                </a:lnTo>
                <a:lnTo>
                  <a:pt x="3511664" y="3524480"/>
                </a:lnTo>
                <a:lnTo>
                  <a:pt x="0" y="352448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/>
            <a:endParaRPr lang="vi-VN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12B7B1D-6107-6DC3-1361-781F580B6FBC}"/>
              </a:ext>
            </a:extLst>
          </p:cNvPr>
          <p:cNvSpPr txBox="1"/>
          <p:nvPr/>
        </p:nvSpPr>
        <p:spPr>
          <a:xfrm>
            <a:off x="3636886" y="301078"/>
            <a:ext cx="577338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4400" dirty="0">
                <a:solidFill>
                  <a:srgbClr val="FF0066"/>
                </a:solidFill>
                <a:latin typeface="#9Slide03 BoosterNextFYBlack" panose="02000A03000000020004" pitchFamily="2" charset="-93"/>
              </a:rPr>
              <a:t>Trả bài văn tả người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B42370E-FBD0-3FCE-C857-49C60EC73AA3}"/>
              </a:ext>
            </a:extLst>
          </p:cNvPr>
          <p:cNvSpPr txBox="1"/>
          <p:nvPr/>
        </p:nvSpPr>
        <p:spPr>
          <a:xfrm>
            <a:off x="1184855" y="1628334"/>
            <a:ext cx="865346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600" b="0" i="0" dirty="0">
                <a:solidFill>
                  <a:srgbClr val="000000"/>
                </a:solidFill>
                <a:effectLst/>
              </a:rPr>
              <a:t>1. Nghe thầy (cô giáo) nhận xét chung về bài viết của lớp</a:t>
            </a:r>
          </a:p>
          <a:p>
            <a:r>
              <a:rPr lang="vi-VN" sz="3600" b="0" i="0" dirty="0">
                <a:solidFill>
                  <a:srgbClr val="000000"/>
                </a:solidFill>
                <a:effectLst/>
              </a:rPr>
              <a:t>2. Tham gia sửa bài cùng cả lớp: Sửa các lỗi về cấu tạo và nội dung của bài viết, lỗi dùng từ, đặt câu, chính tả,…</a:t>
            </a:r>
          </a:p>
        </p:txBody>
      </p:sp>
    </p:spTree>
    <p:extLst>
      <p:ext uri="{BB962C8B-B14F-4D97-AF65-F5344CB8AC3E}">
        <p14:creationId xmlns:p14="http://schemas.microsoft.com/office/powerpoint/2010/main" val="18846032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3850573">
            <a:off x="9716452" y="-2946204"/>
            <a:ext cx="5795865" cy="5058210"/>
          </a:xfrm>
          <a:custGeom>
            <a:avLst/>
            <a:gdLst/>
            <a:ahLst/>
            <a:cxnLst/>
            <a:rect l="l" t="t" r="r" b="b"/>
            <a:pathLst>
              <a:path w="8693798" h="7587315">
                <a:moveTo>
                  <a:pt x="0" y="0"/>
                </a:moveTo>
                <a:lnTo>
                  <a:pt x="8693799" y="0"/>
                </a:lnTo>
                <a:lnTo>
                  <a:pt x="8693799" y="7587315"/>
                </a:lnTo>
                <a:lnTo>
                  <a:pt x="0" y="758731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/>
            <a:endParaRPr lang="vi-VN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3" name="Freeform 3"/>
          <p:cNvSpPr/>
          <p:nvPr/>
        </p:nvSpPr>
        <p:spPr>
          <a:xfrm>
            <a:off x="9788998" y="4552844"/>
            <a:ext cx="1561593" cy="1584642"/>
          </a:xfrm>
          <a:custGeom>
            <a:avLst/>
            <a:gdLst/>
            <a:ahLst/>
            <a:cxnLst/>
            <a:rect l="l" t="t" r="r" b="b"/>
            <a:pathLst>
              <a:path w="2342389" h="2376963">
                <a:moveTo>
                  <a:pt x="0" y="0"/>
                </a:moveTo>
                <a:lnTo>
                  <a:pt x="2342389" y="0"/>
                </a:lnTo>
                <a:lnTo>
                  <a:pt x="2342389" y="2376963"/>
                </a:lnTo>
                <a:lnTo>
                  <a:pt x="0" y="237696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/>
            <a:endParaRPr lang="vi-VN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4" name="Freeform 4"/>
          <p:cNvSpPr/>
          <p:nvPr/>
        </p:nvSpPr>
        <p:spPr>
          <a:xfrm>
            <a:off x="0" y="5379879"/>
            <a:ext cx="1561593" cy="1584642"/>
          </a:xfrm>
          <a:custGeom>
            <a:avLst/>
            <a:gdLst/>
            <a:ahLst/>
            <a:cxnLst/>
            <a:rect l="l" t="t" r="r" b="b"/>
            <a:pathLst>
              <a:path w="2342389" h="2376963">
                <a:moveTo>
                  <a:pt x="0" y="0"/>
                </a:moveTo>
                <a:lnTo>
                  <a:pt x="2342389" y="0"/>
                </a:lnTo>
                <a:lnTo>
                  <a:pt x="2342389" y="2376964"/>
                </a:lnTo>
                <a:lnTo>
                  <a:pt x="0" y="237696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/>
            <a:endParaRPr lang="vi-VN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Freeform 5"/>
          <p:cNvSpPr/>
          <p:nvPr/>
        </p:nvSpPr>
        <p:spPr>
          <a:xfrm rot="1720666">
            <a:off x="10261664" y="1743418"/>
            <a:ext cx="458863" cy="2743200"/>
          </a:xfrm>
          <a:custGeom>
            <a:avLst/>
            <a:gdLst/>
            <a:ahLst/>
            <a:cxnLst/>
            <a:rect l="l" t="t" r="r" b="b"/>
            <a:pathLst>
              <a:path w="688294" h="4114800">
                <a:moveTo>
                  <a:pt x="0" y="0"/>
                </a:moveTo>
                <a:lnTo>
                  <a:pt x="688294" y="0"/>
                </a:lnTo>
                <a:lnTo>
                  <a:pt x="688294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/>
            <a:endParaRPr lang="vi-VN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6" name="Freeform 6"/>
          <p:cNvSpPr/>
          <p:nvPr/>
        </p:nvSpPr>
        <p:spPr>
          <a:xfrm rot="-1431690">
            <a:off x="-768623" y="-489027"/>
            <a:ext cx="2341109" cy="2349653"/>
          </a:xfrm>
          <a:custGeom>
            <a:avLst/>
            <a:gdLst/>
            <a:ahLst/>
            <a:cxnLst/>
            <a:rect l="l" t="t" r="r" b="b"/>
            <a:pathLst>
              <a:path w="3511664" h="3524480">
                <a:moveTo>
                  <a:pt x="0" y="0"/>
                </a:moveTo>
                <a:lnTo>
                  <a:pt x="3511664" y="0"/>
                </a:lnTo>
                <a:lnTo>
                  <a:pt x="3511664" y="3524480"/>
                </a:lnTo>
                <a:lnTo>
                  <a:pt x="0" y="352448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/>
            <a:endParaRPr lang="vi-VN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54B0AA-BB94-1CC2-CE1A-AC859A07B568}"/>
              </a:ext>
            </a:extLst>
          </p:cNvPr>
          <p:cNvSpPr txBox="1"/>
          <p:nvPr/>
        </p:nvSpPr>
        <p:spPr>
          <a:xfrm>
            <a:off x="1697256" y="257245"/>
            <a:ext cx="907958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4000" b="1" i="0" dirty="0">
                <a:solidFill>
                  <a:srgbClr val="FF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Lưu ý các lỗi thường gặp khi viết bài văn tả người:</a:t>
            </a:r>
            <a:endParaRPr lang="vi-VN" sz="4000" b="1" dirty="0">
              <a:solidFill>
                <a:srgbClr val="FF006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91381CD-6E25-415D-13FD-CD3C45023098}"/>
              </a:ext>
            </a:extLst>
          </p:cNvPr>
          <p:cNvSpPr/>
          <p:nvPr/>
        </p:nvSpPr>
        <p:spPr>
          <a:xfrm>
            <a:off x="460409" y="1801568"/>
            <a:ext cx="4444966" cy="4639559"/>
          </a:xfrm>
          <a:prstGeom prst="roundRect">
            <a:avLst/>
          </a:prstGeom>
          <a:solidFill>
            <a:schemeClr val="bg1"/>
          </a:solidFill>
          <a:ln>
            <a:solidFill>
              <a:srgbClr val="96DADC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8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a) Lỗi về cấu tạo</a:t>
            </a:r>
          </a:p>
          <a:p>
            <a:r>
              <a:rPr lang="vi-VN" sz="28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 Bài văn không có đủ các phần (mở bài hoặc thân bài, kết bài).</a:t>
            </a:r>
          </a:p>
          <a:p>
            <a:r>
              <a:rPr lang="vi-VN" sz="28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 Sắp xếp các đoạn văn trong bài không hợp lí.</a:t>
            </a:r>
          </a:p>
          <a:p>
            <a:r>
              <a:rPr lang="vi-VN" sz="28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 Sắp xếp các ý trong đoạn văn không hợp lí.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DFB5B5F0-8B53-1D5C-EFC7-50065F88649F}"/>
              </a:ext>
            </a:extLst>
          </p:cNvPr>
          <p:cNvSpPr/>
          <p:nvPr/>
        </p:nvSpPr>
        <p:spPr>
          <a:xfrm>
            <a:off x="5883347" y="1801567"/>
            <a:ext cx="4893489" cy="4639559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8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b) Lỗi về nội dung</a:t>
            </a:r>
          </a:p>
          <a:p>
            <a:r>
              <a:rPr lang="vi-VN" sz="28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Không tả hoặc tả sơ sài ngoại hình của người được tả.</a:t>
            </a:r>
          </a:p>
          <a:p>
            <a:r>
              <a:rPr lang="vi-VN" sz="28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Không tả hoặc tả sơ sài hoạt động, tính cách của người được tả.</a:t>
            </a:r>
          </a:p>
          <a:p>
            <a:r>
              <a:rPr lang="vi-VN" sz="28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Tả không đúng với thực tế.</a:t>
            </a:r>
          </a:p>
          <a:p>
            <a:r>
              <a:rPr lang="vi-VN" sz="28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 Không thể hiện được tình cảm đối với người được tả.</a:t>
            </a:r>
          </a:p>
        </p:txBody>
      </p:sp>
    </p:spTree>
    <p:extLst>
      <p:ext uri="{BB962C8B-B14F-4D97-AF65-F5344CB8AC3E}">
        <p14:creationId xmlns:p14="http://schemas.microsoft.com/office/powerpoint/2010/main" val="11841685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3850573">
            <a:off x="9716452" y="-2946204"/>
            <a:ext cx="5795865" cy="5058210"/>
          </a:xfrm>
          <a:custGeom>
            <a:avLst/>
            <a:gdLst/>
            <a:ahLst/>
            <a:cxnLst/>
            <a:rect l="l" t="t" r="r" b="b"/>
            <a:pathLst>
              <a:path w="8693798" h="7587315">
                <a:moveTo>
                  <a:pt x="0" y="0"/>
                </a:moveTo>
                <a:lnTo>
                  <a:pt x="8693799" y="0"/>
                </a:lnTo>
                <a:lnTo>
                  <a:pt x="8693799" y="7587315"/>
                </a:lnTo>
                <a:lnTo>
                  <a:pt x="0" y="758731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/>
            <a:endParaRPr lang="vi-VN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3" name="Freeform 3"/>
          <p:cNvSpPr/>
          <p:nvPr/>
        </p:nvSpPr>
        <p:spPr>
          <a:xfrm>
            <a:off x="9788998" y="4552844"/>
            <a:ext cx="1561593" cy="1584642"/>
          </a:xfrm>
          <a:custGeom>
            <a:avLst/>
            <a:gdLst/>
            <a:ahLst/>
            <a:cxnLst/>
            <a:rect l="l" t="t" r="r" b="b"/>
            <a:pathLst>
              <a:path w="2342389" h="2376963">
                <a:moveTo>
                  <a:pt x="0" y="0"/>
                </a:moveTo>
                <a:lnTo>
                  <a:pt x="2342389" y="0"/>
                </a:lnTo>
                <a:lnTo>
                  <a:pt x="2342389" y="2376963"/>
                </a:lnTo>
                <a:lnTo>
                  <a:pt x="0" y="237696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/>
            <a:endParaRPr lang="vi-VN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4" name="Freeform 4"/>
          <p:cNvSpPr/>
          <p:nvPr/>
        </p:nvSpPr>
        <p:spPr>
          <a:xfrm>
            <a:off x="0" y="5379879"/>
            <a:ext cx="1561593" cy="1584642"/>
          </a:xfrm>
          <a:custGeom>
            <a:avLst/>
            <a:gdLst/>
            <a:ahLst/>
            <a:cxnLst/>
            <a:rect l="l" t="t" r="r" b="b"/>
            <a:pathLst>
              <a:path w="2342389" h="2376963">
                <a:moveTo>
                  <a:pt x="0" y="0"/>
                </a:moveTo>
                <a:lnTo>
                  <a:pt x="2342389" y="0"/>
                </a:lnTo>
                <a:lnTo>
                  <a:pt x="2342389" y="2376964"/>
                </a:lnTo>
                <a:lnTo>
                  <a:pt x="0" y="237696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/>
            <a:endParaRPr lang="vi-VN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Freeform 5"/>
          <p:cNvSpPr/>
          <p:nvPr/>
        </p:nvSpPr>
        <p:spPr>
          <a:xfrm rot="1720666">
            <a:off x="10261664" y="1743418"/>
            <a:ext cx="458863" cy="2743200"/>
          </a:xfrm>
          <a:custGeom>
            <a:avLst/>
            <a:gdLst/>
            <a:ahLst/>
            <a:cxnLst/>
            <a:rect l="l" t="t" r="r" b="b"/>
            <a:pathLst>
              <a:path w="688294" h="4114800">
                <a:moveTo>
                  <a:pt x="0" y="0"/>
                </a:moveTo>
                <a:lnTo>
                  <a:pt x="688294" y="0"/>
                </a:lnTo>
                <a:lnTo>
                  <a:pt x="688294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/>
            <a:endParaRPr lang="vi-VN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6" name="Freeform 6"/>
          <p:cNvSpPr/>
          <p:nvPr/>
        </p:nvSpPr>
        <p:spPr>
          <a:xfrm rot="-1431690">
            <a:off x="-768623" y="-489027"/>
            <a:ext cx="2341109" cy="2349653"/>
          </a:xfrm>
          <a:custGeom>
            <a:avLst/>
            <a:gdLst/>
            <a:ahLst/>
            <a:cxnLst/>
            <a:rect l="l" t="t" r="r" b="b"/>
            <a:pathLst>
              <a:path w="3511664" h="3524480">
                <a:moveTo>
                  <a:pt x="0" y="0"/>
                </a:moveTo>
                <a:lnTo>
                  <a:pt x="3511664" y="0"/>
                </a:lnTo>
                <a:lnTo>
                  <a:pt x="3511664" y="3524480"/>
                </a:lnTo>
                <a:lnTo>
                  <a:pt x="0" y="352448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/>
            <a:endParaRPr lang="vi-VN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54B0AA-BB94-1CC2-CE1A-AC859A07B568}"/>
              </a:ext>
            </a:extLst>
          </p:cNvPr>
          <p:cNvSpPr txBox="1"/>
          <p:nvPr/>
        </p:nvSpPr>
        <p:spPr>
          <a:xfrm>
            <a:off x="401931" y="2448011"/>
            <a:ext cx="985656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4000" b="1" i="0" dirty="0">
                <a:solidFill>
                  <a:srgbClr val="FF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Đọc kĩ lời nhận xét của cô giáo (thầy giáo), tự sửa bài viết của mình.</a:t>
            </a:r>
          </a:p>
          <a:p>
            <a:r>
              <a:rPr lang="vi-VN" sz="4000" b="1" i="0" dirty="0">
                <a:solidFill>
                  <a:srgbClr val="FF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Đổi bài cho bạn để kiểm tra việc sửa lỗi.</a:t>
            </a:r>
            <a:endParaRPr lang="vi-VN" sz="4000" b="1" dirty="0">
              <a:solidFill>
                <a:srgbClr val="FF006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0378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2973943" y="-3641511"/>
            <a:ext cx="6180301" cy="5393717"/>
          </a:xfrm>
          <a:custGeom>
            <a:avLst/>
            <a:gdLst/>
            <a:ahLst/>
            <a:cxnLst/>
            <a:rect l="l" t="t" r="r" b="b"/>
            <a:pathLst>
              <a:path w="9270451" h="8090576">
                <a:moveTo>
                  <a:pt x="0" y="0"/>
                </a:moveTo>
                <a:lnTo>
                  <a:pt x="9270451" y="0"/>
                </a:lnTo>
                <a:lnTo>
                  <a:pt x="9270451" y="8090576"/>
                </a:lnTo>
                <a:lnTo>
                  <a:pt x="0" y="80905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reeform 3"/>
          <p:cNvSpPr/>
          <p:nvPr/>
        </p:nvSpPr>
        <p:spPr>
          <a:xfrm rot="2894243">
            <a:off x="9894952" y="4303708"/>
            <a:ext cx="5795865" cy="5058210"/>
          </a:xfrm>
          <a:custGeom>
            <a:avLst/>
            <a:gdLst/>
            <a:ahLst/>
            <a:cxnLst/>
            <a:rect l="l" t="t" r="r" b="b"/>
            <a:pathLst>
              <a:path w="8693798" h="7587315">
                <a:moveTo>
                  <a:pt x="0" y="0"/>
                </a:moveTo>
                <a:lnTo>
                  <a:pt x="8693799" y="0"/>
                </a:lnTo>
                <a:lnTo>
                  <a:pt x="8693799" y="7587316"/>
                </a:lnTo>
                <a:lnTo>
                  <a:pt x="0" y="758731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reeform 4"/>
          <p:cNvSpPr/>
          <p:nvPr/>
        </p:nvSpPr>
        <p:spPr>
          <a:xfrm>
            <a:off x="3573990" y="992818"/>
            <a:ext cx="6409013" cy="5267043"/>
          </a:xfrm>
          <a:custGeom>
            <a:avLst/>
            <a:gdLst/>
            <a:ahLst/>
            <a:cxnLst/>
            <a:rect l="l" t="t" r="r" b="b"/>
            <a:pathLst>
              <a:path w="9613520" h="7900565">
                <a:moveTo>
                  <a:pt x="0" y="0"/>
                </a:moveTo>
                <a:lnTo>
                  <a:pt x="9613520" y="0"/>
                </a:lnTo>
                <a:lnTo>
                  <a:pt x="9613520" y="7900565"/>
                </a:lnTo>
                <a:lnTo>
                  <a:pt x="0" y="790056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reeform 5"/>
          <p:cNvSpPr/>
          <p:nvPr/>
        </p:nvSpPr>
        <p:spPr>
          <a:xfrm rot="-547208">
            <a:off x="685800" y="1236173"/>
            <a:ext cx="3671961" cy="7479921"/>
          </a:xfrm>
          <a:custGeom>
            <a:avLst/>
            <a:gdLst/>
            <a:ahLst/>
            <a:cxnLst/>
            <a:rect l="l" t="t" r="r" b="b"/>
            <a:pathLst>
              <a:path w="5507942" h="11219882">
                <a:moveTo>
                  <a:pt x="0" y="0"/>
                </a:moveTo>
                <a:lnTo>
                  <a:pt x="5507942" y="0"/>
                </a:lnTo>
                <a:lnTo>
                  <a:pt x="5507942" y="11219882"/>
                </a:lnTo>
                <a:lnTo>
                  <a:pt x="0" y="1121988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reeform 6"/>
          <p:cNvSpPr/>
          <p:nvPr/>
        </p:nvSpPr>
        <p:spPr>
          <a:xfrm rot="-1170531">
            <a:off x="9753571" y="683675"/>
            <a:ext cx="458863" cy="2743200"/>
          </a:xfrm>
          <a:custGeom>
            <a:avLst/>
            <a:gdLst/>
            <a:ahLst/>
            <a:cxnLst/>
            <a:rect l="l" t="t" r="r" b="b"/>
            <a:pathLst>
              <a:path w="688294" h="4114800">
                <a:moveTo>
                  <a:pt x="0" y="0"/>
                </a:moveTo>
                <a:lnTo>
                  <a:pt x="688293" y="0"/>
                </a:lnTo>
                <a:lnTo>
                  <a:pt x="688293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Freeform 7"/>
          <p:cNvSpPr/>
          <p:nvPr/>
        </p:nvSpPr>
        <p:spPr>
          <a:xfrm>
            <a:off x="11231293" y="470634"/>
            <a:ext cx="1561593" cy="1584642"/>
          </a:xfrm>
          <a:custGeom>
            <a:avLst/>
            <a:gdLst/>
            <a:ahLst/>
            <a:cxnLst/>
            <a:rect l="l" t="t" r="r" b="b"/>
            <a:pathLst>
              <a:path w="2342389" h="2376963">
                <a:moveTo>
                  <a:pt x="0" y="0"/>
                </a:moveTo>
                <a:lnTo>
                  <a:pt x="2342389" y="0"/>
                </a:lnTo>
                <a:lnTo>
                  <a:pt x="2342389" y="2376963"/>
                </a:lnTo>
                <a:lnTo>
                  <a:pt x="0" y="2376963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reeform 8"/>
          <p:cNvSpPr/>
          <p:nvPr/>
        </p:nvSpPr>
        <p:spPr>
          <a:xfrm>
            <a:off x="-664589" y="3011901"/>
            <a:ext cx="1561593" cy="1584642"/>
          </a:xfrm>
          <a:custGeom>
            <a:avLst/>
            <a:gdLst/>
            <a:ahLst/>
            <a:cxnLst/>
            <a:rect l="l" t="t" r="r" b="b"/>
            <a:pathLst>
              <a:path w="2342389" h="2376963">
                <a:moveTo>
                  <a:pt x="0" y="0"/>
                </a:moveTo>
                <a:lnTo>
                  <a:pt x="2342389" y="0"/>
                </a:lnTo>
                <a:lnTo>
                  <a:pt x="2342389" y="2376963"/>
                </a:lnTo>
                <a:lnTo>
                  <a:pt x="0" y="2376963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C9536D8-48CC-BE77-7736-A3B574DA3B4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130494" y="1909169"/>
            <a:ext cx="7296003" cy="3509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0193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224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#9Slide03 BoosterNextFYBlack</vt:lpstr>
      <vt:lpstr>Arial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VO THI YEN NHI</dc:creator>
  <cp:lastModifiedBy>Van Thuyen NGUYEN</cp:lastModifiedBy>
  <cp:revision>2</cp:revision>
  <dcterms:created xsi:type="dcterms:W3CDTF">2024-10-01T17:01:09Z</dcterms:created>
  <dcterms:modified xsi:type="dcterms:W3CDTF">2024-11-11T15:08:20Z</dcterms:modified>
</cp:coreProperties>
</file>